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2" r:id="rId12"/>
    <p:sldId id="273" r:id="rId13"/>
    <p:sldId id="265" r:id="rId14"/>
    <p:sldId id="271" r:id="rId15"/>
    <p:sldId id="275" r:id="rId16"/>
    <p:sldId id="276" r:id="rId17"/>
    <p:sldId id="266" r:id="rId18"/>
    <p:sldId id="277" r:id="rId19"/>
    <p:sldId id="267" r:id="rId20"/>
    <p:sldId id="268" r:id="rId21"/>
    <p:sldId id="281" r:id="rId22"/>
    <p:sldId id="278" r:id="rId23"/>
    <p:sldId id="280" r:id="rId24"/>
    <p:sldId id="279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66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B276127E-0EE0-4AD2-BB12-F0486F01DA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0" charset="0"/>
        <a:ea typeface="ＭＳ Ｐゴシック" pitchFamily="-110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6127E-0EE0-4AD2-BB12-F0486F01DAF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-110" charset="0"/>
              <a:ea typeface="+mn-ea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-110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fld id="{661A43D9-2588-4CE0-B24B-201FD0C10E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D5F706-98F2-4C71-BB64-1925AEFF54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3B88B9-24BB-4801-8A18-8246DD48BE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813FCC-F93E-4C58-9177-679DF11844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F270A-B4D2-46C4-90C1-57FEEC157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EC660D-3B6F-4C27-A93D-735C933820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74DA34-FF69-46C2-86C6-2B70283046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12439-8F49-4C72-B5CA-4CB66E8D76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15A33C-7B4E-4B24-B5BE-68059ADA14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012FF-3B28-4F6F-9E9E-8FC09FD625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67F0CD-3D31-481D-B278-D95A4F9E2D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755023-0FD9-4F67-BDED-0EA9225C7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-110" charset="0"/>
              <a:ea typeface="+mn-ea"/>
            </a:endParaRP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Verdana" pitchFamily="-110" charset="0"/>
              <a:ea typeface="+mn-ea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-110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latin typeface="Arial Unicode MS" charset="0"/>
              </a:defRPr>
            </a:lvl1pPr>
          </a:lstStyle>
          <a:p>
            <a:fld id="{8F03F40F-630B-4B42-8F2D-B858753265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itchFamily="-110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o"/>
        <a:defRPr sz="30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n"/>
        <a:defRPr sz="2600">
          <a:solidFill>
            <a:schemeClr val="tx1"/>
          </a:solidFill>
          <a:latin typeface="+mn-lt"/>
          <a:ea typeface="ＭＳ Ｐゴシック" pitchFamily="-110" charset="-128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o"/>
        <a:defRPr sz="2300">
          <a:solidFill>
            <a:schemeClr val="tx1"/>
          </a:solidFill>
          <a:latin typeface="+mn-lt"/>
          <a:ea typeface="ＭＳ Ｐゴシック" pitchFamily="-110" charset="-128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2"/>
        <a:buChar char="n"/>
        <a:defRPr sz="2000">
          <a:solidFill>
            <a:schemeClr val="tx1"/>
          </a:solidFill>
          <a:latin typeface="+mn-lt"/>
          <a:ea typeface="ＭＳ Ｐゴシック" pitchFamily="-110" charset="-128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-110" charset="2"/>
        <a:buChar char="§"/>
        <a:defRPr sz="2000">
          <a:solidFill>
            <a:schemeClr val="tx1"/>
          </a:solidFill>
          <a:latin typeface="+mn-lt"/>
          <a:ea typeface="ＭＳ Ｐゴシック" pitchFamily="-110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ideo" Target="\Users\danilo\Desktop\TeenCharged.MP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59AB712-2A94-43CA-ABDA-9ADA856EB9DD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36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Unobtrusive Research</a:t>
            </a:r>
            <a:r>
              <a:rPr 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20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1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UAPP 702: Research Methods for Urban &amp; Public Policy</a:t>
            </a:r>
            <a:br>
              <a:rPr lang="en-US" sz="1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1800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Class Notes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4051300"/>
            <a:ext cx="7315200" cy="1003300"/>
          </a:xfrm>
        </p:spPr>
        <p:txBody>
          <a:bodyPr/>
          <a:lstStyle/>
          <a:p>
            <a:pPr eaLnBrk="1" hangingPunct="1">
              <a:buFont typeface="Wingdings" charset="2"/>
              <a:buNone/>
              <a:defRPr/>
            </a:pPr>
            <a:r>
              <a:rPr lang="en-US" sz="14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Based on, </a:t>
            </a:r>
            <a:r>
              <a:rPr lang="en-US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Earl </a:t>
            </a:r>
            <a:r>
              <a:rPr lang="en-US" sz="1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Babbie</a:t>
            </a:r>
            <a:r>
              <a:rPr lang="en-US" sz="1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, </a:t>
            </a:r>
            <a:r>
              <a:rPr lang="en-US" sz="1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The Practice of Social Research</a:t>
            </a:r>
            <a:endParaRPr lang="en-US" sz="1400" b="1" dirty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eaLnBrk="1" hangingPunct="1">
              <a:buFont typeface="Wingdings" charset="2"/>
              <a:buNone/>
              <a:defRPr/>
            </a:pPr>
            <a:endParaRPr lang="en-US" sz="1200" b="1" dirty="0"/>
          </a:p>
          <a:p>
            <a:pPr eaLnBrk="1" hangingPunct="1">
              <a:buFont typeface="Wingdings" charset="2"/>
              <a:buNone/>
              <a:defRPr/>
            </a:pP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Danilo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DDDDDD"/>
                  </a:outerShdw>
                </a:effectLst>
              </a:rPr>
              <a:t>Yanich</a:t>
            </a:r>
            <a:endParaRPr lang="en-US" sz="2000" b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B85F4F-836E-415D-9CB1-50FF0D5BB3D1}" type="slidenum">
              <a:rPr lang="en-US"/>
              <a:pPr/>
              <a:t>10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Coding instructions for local news</a:t>
            </a:r>
          </a:p>
        </p:txBody>
      </p:sp>
      <p:graphicFrame>
        <p:nvGraphicFramePr>
          <p:cNvPr id="83099" name="Group 155"/>
          <p:cNvGraphicFramePr>
            <a:graphicFrameLocks noGrp="1"/>
          </p:cNvGraphicFramePr>
          <p:nvPr>
            <p:ph idx="1"/>
          </p:nvPr>
        </p:nvGraphicFramePr>
        <p:xfrm>
          <a:off x="566738" y="1905000"/>
          <a:ext cx="8001000" cy="4191003"/>
        </p:xfrm>
        <a:graphic>
          <a:graphicData uri="http://schemas.openxmlformats.org/drawingml/2006/table">
            <a:tbl>
              <a:tblPr/>
              <a:tblGrid>
                <a:gridCol w="2481262"/>
                <a:gridCol w="5519738"/>
              </a:tblGrid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ID#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Continuous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Channel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Continuous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Date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Continuous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Story line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Continuous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Time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Duration in seconds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Type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1=Crime event;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2=Police;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3=Courts;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4=Corrections;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5=CJ policy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Age suspect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1=Juvenile (under 18);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2=Adult;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3=Adults &amp; juveniles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8=Unknown/Not reported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9=NA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Age victim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1=Juvenile (under 18)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2=Adult;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3=Adults &amp; juveniles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8=Unknown/Not reported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9=NA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90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Source: CJ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0=No;   1=Yes;   9=NA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Source: Defense Atty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DDDDDD"/>
                            </a:outerShdw>
                          </a:effectLst>
                          <a:latin typeface="Arial" pitchFamily="-110" charset="0"/>
                        </a:rPr>
                        <a:t>0=No;   1=Yes;   9=NA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7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Presentation mode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-110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pitchFamily="-110" charset="0"/>
                        </a:rPr>
                        <a:t>1=Anchor read;   2=VO/Anchor;  3=Live at location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CD33AE-44F2-4038-9E95-08B142E64DBD}" type="slidenum">
              <a:rPr lang="en-US"/>
              <a:pPr/>
              <a:t>11</a:t>
            </a:fld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 news story in New York City</a:t>
            </a:r>
          </a:p>
        </p:txBody>
      </p:sp>
      <p:pic>
        <p:nvPicPr>
          <p:cNvPr id="25604" name="TeenCharged.MPG" descr="/Users/danilo/Desktop/TeenCharged.MPG">
            <a:hlinkClick r:id="" action="ppaction://media"/>
          </p:cNvPr>
          <p:cNvPicPr>
            <a:picLocks noChangeAspect="1" noChangeArrowheads="1"/>
          </p:cNvPicPr>
          <p:nvPr>
            <p:ph idx="1"/>
            <a:quickTime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2535238" y="2362200"/>
            <a:ext cx="4064000" cy="304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56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560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60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560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AAEFA1C-84CC-4393-B9EC-FF36A4D22275}" type="slidenum">
              <a:rPr lang="en-US"/>
              <a:pPr/>
              <a:t>12</a:t>
            </a:fld>
            <a:endParaRPr lang="en-US"/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8001000" cy="1216025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What do we record?</a:t>
            </a:r>
          </a:p>
        </p:txBody>
      </p:sp>
      <p:graphicFrame>
        <p:nvGraphicFramePr>
          <p:cNvPr id="81460" name="Group 564"/>
          <p:cNvGraphicFramePr>
            <a:graphicFrameLocks noGrp="1"/>
          </p:cNvGraphicFramePr>
          <p:nvPr>
            <p:ph type="tbl" idx="1"/>
          </p:nvPr>
        </p:nvGraphicFramePr>
        <p:xfrm>
          <a:off x="152400" y="2133600"/>
          <a:ext cx="8610600" cy="3392488"/>
        </p:xfrm>
        <a:graphic>
          <a:graphicData uri="http://schemas.openxmlformats.org/drawingml/2006/table">
            <a:tbl>
              <a:tblPr/>
              <a:tblGrid>
                <a:gridCol w="533400"/>
                <a:gridCol w="609600"/>
                <a:gridCol w="685800"/>
                <a:gridCol w="1371600"/>
                <a:gridCol w="762000"/>
                <a:gridCol w="990600"/>
                <a:gridCol w="685800"/>
                <a:gridCol w="685800"/>
                <a:gridCol w="685800"/>
                <a:gridCol w="685800"/>
                <a:gridCol w="914400"/>
              </a:tblGrid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ID#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Chan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Date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Story Line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Time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Type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Age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Sus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Age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Vic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Source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CJ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Source DefAtty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Mode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4687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WABC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3/11/98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Teen pleads guilty in man’s death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4688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WABC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3/11/98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Man arrested for robbery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4689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WNBC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3/12/98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Domestic dispute turns into hostage situation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Seconds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1=Crime event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2=Police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3=Courts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4=Corrections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5=CJ policy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1=Juv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2=Adult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3=Adults&amp;Juv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8=Unk/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NotReport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9=NA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1=Juv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2=Adult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3=Adults&amp;Juv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8=Unk/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NotReport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9=NA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0=No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1=Yes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9=NA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0=No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1=Yes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9=NA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1=Anchor read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2=VO Anchor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3=Live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9369E02-03E6-482F-9D18-118B1FB7ED6D}" type="slidenum">
              <a:rPr lang="en-US"/>
              <a:pPr/>
              <a:t>13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Content analysis</a:t>
            </a:r>
            <a:b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</a:br>
            <a:r>
              <a:rPr lang="en-US" sz="20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Local TV news example, content coding, p. 4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b="1" smtClean="0"/>
              <a:t>Careful not to take the position that the content analysis often shows what is common knowledge.   </a:t>
            </a:r>
          </a:p>
          <a:p>
            <a:pPr eaLnBrk="1" hangingPunct="1"/>
            <a:endParaRPr lang="en-US" sz="2000" b="1" smtClean="0"/>
          </a:p>
          <a:p>
            <a:pPr eaLnBrk="1" hangingPunct="1"/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Example:</a:t>
            </a:r>
            <a:r>
              <a:rPr lang="en-US" sz="2000" b="1" smtClean="0"/>
              <a:t> Local news and race of victim and suspect</a:t>
            </a:r>
          </a:p>
          <a:p>
            <a:pPr lvl="1" eaLnBrk="1" hangingPunct="1">
              <a:buFont typeface="Wingdings" charset="2"/>
              <a:buNone/>
            </a:pPr>
            <a:endParaRPr lang="en-US" sz="1800" b="1" smtClean="0">
              <a:ea typeface="ＭＳ Ｐゴシック" charset="-128"/>
            </a:endParaRPr>
          </a:p>
          <a:p>
            <a:pPr lvl="1" eaLnBrk="1" hangingPunct="1"/>
            <a:r>
              <a:rPr lang="en-US" sz="1800" b="1" smtClean="0">
                <a:ea typeface="ＭＳ Ｐゴシック" charset="-128"/>
              </a:rPr>
              <a:t>More often than not, the race or ethnicity of the victims and suspects is </a:t>
            </a:r>
            <a:r>
              <a:rPr lang="en-US" sz="18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NOT</a:t>
            </a:r>
            <a:r>
              <a:rPr lang="en-US" sz="1800" b="1" smtClean="0">
                <a:ea typeface="ＭＳ Ｐゴシック" charset="-128"/>
              </a:rPr>
              <a:t> reported on local TV news</a:t>
            </a:r>
          </a:p>
          <a:p>
            <a:pPr lvl="1" eaLnBrk="1" hangingPunct="1">
              <a:buFont typeface="Wingdings" charset="2"/>
              <a:buNone/>
            </a:pPr>
            <a:endParaRPr lang="en-US" sz="1800" b="1" smtClean="0">
              <a:ea typeface="ＭＳ Ｐゴシック" charset="-128"/>
            </a:endParaRPr>
          </a:p>
          <a:p>
            <a:pPr lvl="1" eaLnBrk="1" hangingPunct="1"/>
            <a:r>
              <a:rPr lang="en-US" sz="1800" b="1" smtClean="0">
                <a:ea typeface="ＭＳ Ｐゴシック" charset="-128"/>
              </a:rPr>
              <a:t>Then, raises the obvious question—why the common assumption?</a:t>
            </a:r>
          </a:p>
          <a:p>
            <a:pPr lvl="1" eaLnBrk="1" hangingPunct="1"/>
            <a:endParaRPr lang="en-US" sz="1800" b="1" smtClean="0">
              <a:ea typeface="ＭＳ Ｐゴシック" charset="-128"/>
            </a:endParaRPr>
          </a:p>
          <a:p>
            <a:pPr lvl="2" eaLnBrk="1" hangingPunct="1"/>
            <a:r>
              <a:rPr lang="en-US" sz="1700" b="1" smtClean="0">
                <a:ea typeface="ＭＳ Ｐゴシック" charset="-128"/>
              </a:rPr>
              <a:t>Other possible explanations—Placement of story? Production factors?  Offenses?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8D748E-306D-4C6F-BF9D-29A407363E47}" type="slidenum">
              <a:rPr lang="en-US"/>
              <a:pPr/>
              <a:t>14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1800" b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Table 1:</a:t>
            </a:r>
            <a:r>
              <a:rPr lang="en-US" sz="18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 In both markets, the race/ethnicity of the victims and suspects most often was not reported or not known</a:t>
            </a:r>
          </a:p>
        </p:txBody>
      </p:sp>
      <p:graphicFrame>
        <p:nvGraphicFramePr>
          <p:cNvPr id="48354" name="Group 226"/>
          <p:cNvGraphicFramePr>
            <a:graphicFrameLocks noGrp="1"/>
          </p:cNvGraphicFramePr>
          <p:nvPr>
            <p:ph sz="half" idx="4294967295"/>
          </p:nvPr>
        </p:nvGraphicFramePr>
        <p:xfrm>
          <a:off x="609600" y="2209800"/>
          <a:ext cx="7924800" cy="3132138"/>
        </p:xfrm>
        <a:graphic>
          <a:graphicData uri="http://schemas.openxmlformats.org/drawingml/2006/table">
            <a:tbl>
              <a:tblPr/>
              <a:tblGrid>
                <a:gridCol w="2928938"/>
                <a:gridCol w="1247775"/>
                <a:gridCol w="1249362"/>
                <a:gridCol w="1247775"/>
                <a:gridCol w="1250950"/>
              </a:tblGrid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endParaRPr kumimoji="0" lang="en-US" sz="2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Baltimore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Philadelphia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CC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Race/Ethnicity  of Victim/Suspect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Victim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% of stories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Suspect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 % of stories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Victim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% of stories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Suspect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% of stories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Not reported/not known 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57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54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Only Caucasian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41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29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Only African-American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17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16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25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Only Hispanic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Mixed race/ethnicity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Only Asian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2"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284" name="Text Box 156"/>
          <p:cNvSpPr txBox="1">
            <a:spLocks noChangeArrowheads="1"/>
          </p:cNvSpPr>
          <p:nvPr/>
        </p:nvSpPr>
        <p:spPr bwMode="auto">
          <a:xfrm>
            <a:off x="533400" y="5791200"/>
            <a:ext cx="419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9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Source: Danilo Yanich (1998).</a:t>
            </a:r>
            <a:r>
              <a:rPr lang="en-US" sz="900" b="1" i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Crime, Community &amp; Local TV News, </a:t>
            </a:r>
            <a:r>
              <a:rPr lang="en-US" sz="9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 49</a:t>
            </a:r>
            <a:endParaRPr lang="en-US" sz="900" b="1" i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EC970E-97E5-42DA-B96A-E66738F947F8}" type="slidenum">
              <a:rPr lang="en-US"/>
              <a:pPr/>
              <a:t>15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Advantages of content analysis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057400"/>
            <a:ext cx="8001000" cy="3962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Economy of both time and money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Safety—it is easier to redo if there is a problem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Permits the study of processes that occur over a long time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Content analyst has no effect on subject being studied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Reliability</a:t>
            </a:r>
          </a:p>
          <a:p>
            <a:pPr lvl="1"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You can always recode and recode again to ensure reliability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80F115-7263-4AD0-8C0B-D868583548DA}" type="slidenum">
              <a:rPr lang="en-US"/>
              <a:pPr/>
              <a:t>16</a:t>
            </a:fld>
            <a:endParaRPr lang="en-US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Disadvantages of content analysis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110" charset="2"/>
              <a:buChar char="o"/>
              <a:defRPr/>
            </a:pPr>
            <a:endParaRPr lang="en-US"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Limited to the examination of recorded communications</a:t>
            </a:r>
          </a:p>
          <a:p>
            <a:pPr eaLnBrk="1" hangingPunct="1">
              <a:buFont typeface="Wingdings" pitchFamily="-110" charset="2"/>
              <a:buChar char="o"/>
              <a:defRPr/>
            </a:pPr>
            <a:endParaRPr lang="en-US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Validity problems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84F8AE-D5D1-47E9-AC48-883175B871DE}" type="slidenum">
              <a:rPr lang="en-US"/>
              <a:pPr/>
              <a:t>17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Analyzing Existing Statistics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r>
              <a:rPr lang="en-US" sz="2800" b="1" smtClean="0"/>
              <a:t>Babbie makes distinction between secondary data and existing statistics</a:t>
            </a:r>
          </a:p>
          <a:p>
            <a:pPr eaLnBrk="1" hangingPunct="1">
              <a:buFont typeface="Wingdings" charset="2"/>
              <a:buNone/>
            </a:pPr>
            <a:endParaRPr lang="en-US" sz="2800" b="1" smtClean="0"/>
          </a:p>
          <a:p>
            <a:pPr lvl="1" eaLnBrk="1" hangingPunct="1"/>
            <a:r>
              <a:rPr lang="en-US" sz="24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Secondary data</a:t>
            </a:r>
            <a:r>
              <a:rPr lang="en-US" sz="2400" b="1" smtClean="0">
                <a:ea typeface="ＭＳ Ｐゴシック" charset="-128"/>
              </a:rPr>
              <a:t>—someone else’s data on which you conduct your own analysis.</a:t>
            </a:r>
          </a:p>
          <a:p>
            <a:pPr eaLnBrk="1" hangingPunct="1"/>
            <a:endParaRPr lang="en-US" sz="2800" b="1" smtClean="0"/>
          </a:p>
          <a:p>
            <a:pPr lvl="1" eaLnBrk="1" hangingPunct="1"/>
            <a:r>
              <a:rPr lang="en-US" sz="24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Existing statistics</a:t>
            </a:r>
            <a:r>
              <a:rPr lang="en-US" sz="2400" b="1" smtClean="0">
                <a:ea typeface="ＭＳ Ｐゴシック" charset="-128"/>
              </a:rPr>
              <a:t>—data analyses that others have done</a:t>
            </a:r>
            <a:endParaRPr lang="en-US" sz="24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599F7F-21D1-4D94-8E32-9A9BF1B6670C}" type="slidenum">
              <a:rPr lang="en-US"/>
              <a:pPr/>
              <a:t>18</a:t>
            </a:fld>
            <a:endParaRPr lang="en-US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Analyzing Existing Statistics, 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p.2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286000"/>
            <a:ext cx="8001000" cy="3733800"/>
          </a:xfrm>
        </p:spPr>
        <p:txBody>
          <a:bodyPr/>
          <a:lstStyle/>
          <a:p>
            <a:pPr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Babbie uses Durkheim’s study of suicide as example</a:t>
            </a:r>
          </a:p>
          <a:p>
            <a:pPr eaLnBrk="1" hangingPunct="1"/>
            <a:endParaRPr lang="en-US" sz="24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/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Concerned with social conditions that encouraged or discouraged it</a:t>
            </a:r>
          </a:p>
          <a:p>
            <a:pPr lvl="1" eaLnBrk="1" hangingPunct="1"/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  <a:p>
            <a:pPr lvl="1" eaLnBrk="1" hangingPunct="1"/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Developed theory of </a:t>
            </a:r>
            <a:r>
              <a:rPr lang="en-US" sz="2000" b="1" i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anomie</a:t>
            </a: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, “normlessness”—</a:t>
            </a: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a general sense of social instability</a:t>
            </a:r>
            <a:endParaRPr lang="en-US" sz="2000" b="1" smtClean="0">
              <a:solidFill>
                <a:srgbClr val="6600CC"/>
              </a:solidFill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F0BE29-5F04-42BA-A198-033BD14851A5}" type="slidenum">
              <a:rPr lang="en-US"/>
              <a:pPr/>
              <a:t>19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Analyzing Existing Statistics, 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p.3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209800"/>
            <a:ext cx="80010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9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Problems with validity</a:t>
            </a:r>
          </a:p>
          <a:p>
            <a:pPr eaLnBrk="1" hangingPunct="1">
              <a:lnSpc>
                <a:spcPct val="90000"/>
              </a:lnSpc>
            </a:pPr>
            <a:endParaRPr lang="en-US" sz="29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Two ways to deal with validity questions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b="1" smtClean="0"/>
          </a:p>
          <a:p>
            <a:pPr lvl="2" eaLnBrk="1" hangingPunct="1">
              <a:lnSpc>
                <a:spcPct val="90000"/>
              </a:lnSpc>
            </a:pP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Logical reasoning: 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Durkheim “reasoned” that most of the suicides in a predominantly Protestant region would be Protestants</a:t>
            </a:r>
          </a:p>
          <a:p>
            <a:pPr lvl="2" eaLnBrk="1" hangingPunct="1">
              <a:lnSpc>
                <a:spcPct val="90000"/>
              </a:lnSpc>
            </a:pPr>
            <a:endParaRPr lang="en-US" sz="2000" b="1" smtClean="0">
              <a:ea typeface="ＭＳ Ｐゴシック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Replication: 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Durkheim replicated his study for countries, regions, etc.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37E6EF-4E29-40ED-B017-7A93A31D8F73}" type="slidenum">
              <a:rPr lang="en-US"/>
              <a:pPr/>
              <a:t>2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>
                <a:solidFill>
                  <a:schemeClr val="tx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Unobtrusive Research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110" charset="2"/>
              <a:buNone/>
              <a:defRPr/>
            </a:pPr>
            <a:endParaRPr lang="en-US" sz="24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lvl="1" eaLnBrk="1" hangingPunct="1">
              <a:buFont typeface="Wingdings" pitchFamily="-110" charset="2"/>
              <a:buChar char="n"/>
              <a:defRPr/>
            </a:pPr>
            <a:r>
              <a:rPr lang="en-US" sz="2000" b="1"/>
              <a:t>Clues all around...must use some ingenuity to examine them...</a:t>
            </a:r>
          </a:p>
          <a:p>
            <a:pPr lvl="1" eaLnBrk="1" hangingPunct="1">
              <a:buFont typeface="Wingdings" pitchFamily="-110" charset="2"/>
              <a:buNone/>
              <a:defRPr/>
            </a:pPr>
            <a:endParaRPr lang="en-US" sz="2000" b="1"/>
          </a:p>
          <a:p>
            <a:pPr lvl="1" eaLnBrk="1" hangingPunct="1">
              <a:buFont typeface="Wingdings" pitchFamily="-110" charset="2"/>
              <a:buChar char="n"/>
              <a:defRPr/>
            </a:pPr>
            <a:r>
              <a:rPr lang="en-US" sz="2000" b="1"/>
              <a:t>Babbie uses examples of worn tiles in museum,  mucus on window, radio dial settings</a:t>
            </a:r>
          </a:p>
          <a:p>
            <a:pPr lvl="1" eaLnBrk="1" hangingPunct="1">
              <a:buFont typeface="Wingdings" pitchFamily="-110" charset="2"/>
              <a:buChar char="n"/>
              <a:defRPr/>
            </a:pPr>
            <a:endParaRPr lang="en-US" sz="2000" b="1"/>
          </a:p>
          <a:p>
            <a:pPr lvl="1" eaLnBrk="1" hangingPunct="1">
              <a:buFont typeface="Wingdings" pitchFamily="-110" charset="2"/>
              <a:buChar char="n"/>
              <a:defRPr/>
            </a:pPr>
            <a:r>
              <a:rPr lang="en-US" sz="2000" b="1"/>
              <a:t>May have some problems with validity and reliability...</a:t>
            </a:r>
          </a:p>
          <a:p>
            <a:pPr lvl="2" eaLnBrk="1" hangingPunct="1">
              <a:buFont typeface="Wingdings" pitchFamily="-110" charset="2"/>
              <a:buNone/>
              <a:defRPr/>
            </a:pPr>
            <a:endParaRPr lang="en-US" sz="1900" b="1"/>
          </a:p>
          <a:p>
            <a:pPr lvl="2" eaLnBrk="1" hangingPunct="1">
              <a:buFont typeface="Wingdings" pitchFamily="-110" charset="2"/>
              <a:buChar char="o"/>
              <a:defRPr/>
            </a:pPr>
            <a:r>
              <a:rPr lang="en-US" sz="1900" b="1"/>
              <a:t>But that can be accommodated</a:t>
            </a:r>
            <a:r>
              <a:rPr lang="en-US" sz="1900" b="1"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0991B3-CBA6-4A93-A7B2-22B866A12CAA}" type="slidenum">
              <a:rPr lang="en-US"/>
              <a:pPr/>
              <a:t>20</a:t>
            </a:fld>
            <a:endParaRPr lang="en-US"/>
          </a:p>
        </p:txBody>
      </p:sp>
      <p:sp>
        <p:nvSpPr>
          <p:cNvPr id="43020" name="Rectangle 1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Analyzing Existing Statistics,</a:t>
            </a:r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 </a:t>
            </a: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p.4</a:t>
            </a:r>
          </a:p>
        </p:txBody>
      </p:sp>
      <p:sp>
        <p:nvSpPr>
          <p:cNvPr id="43021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566738" y="2362200"/>
            <a:ext cx="8001000" cy="3657600"/>
          </a:xfrm>
        </p:spPr>
        <p:txBody>
          <a:bodyPr/>
          <a:lstStyle/>
          <a:p>
            <a:pPr eaLnBrk="1" hangingPunct="1"/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Problems with reliability</a:t>
            </a:r>
          </a:p>
          <a:p>
            <a:pPr eaLnBrk="1" hangingPunct="1">
              <a:buFont typeface="Wingdings" charset="2"/>
              <a:buNone/>
            </a:pPr>
            <a:endParaRPr lang="en-US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Babbie uses crime data for drug arrests</a:t>
            </a:r>
          </a:p>
          <a:p>
            <a:pPr eaLnBrk="1" hangingPunct="1"/>
            <a:endParaRPr lang="en-US" sz="24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Arrests may be organizational or political “events”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F0E16E-F6D9-4FB1-BF36-B3DA97F05127}" type="slidenum">
              <a:rPr lang="en-US"/>
              <a:pPr/>
              <a:t>21</a:t>
            </a:fld>
            <a:endParaRPr lang="en-US"/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Sources of Existing Statistics</a:t>
            </a: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362200"/>
            <a:ext cx="8001000" cy="3657600"/>
          </a:xfrm>
        </p:spPr>
        <p:txBody>
          <a:bodyPr/>
          <a:lstStyle/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Most obvious and important is: </a:t>
            </a:r>
          </a:p>
          <a:p>
            <a:pPr eaLnBrk="1" hangingPunct="1">
              <a:buFont typeface="Wingdings" pitchFamily="-110" charset="2"/>
              <a:buNone/>
              <a:defRPr/>
            </a:pPr>
            <a:r>
              <a:rPr lang="en-US" sz="2800" b="1" i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	Statistical Abstract of the United States</a:t>
            </a:r>
          </a:p>
          <a:p>
            <a:pPr eaLnBrk="1" hangingPunct="1">
              <a:buFont typeface="Wingdings" pitchFamily="-110" charset="2"/>
              <a:buNone/>
              <a:defRPr/>
            </a:pPr>
            <a:endParaRPr lang="en-US" b="1" i="1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lvl="1" eaLnBrk="1" hangingPunct="1">
              <a:buFont typeface="Wingdings" pitchFamily="-110" charset="2"/>
              <a:buChar char="n"/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</a:rPr>
              <a:t>Published by U.S. Department of Commerce</a:t>
            </a:r>
          </a:p>
          <a:p>
            <a:pPr lvl="2" eaLnBrk="1" hangingPunct="1">
              <a:buFont typeface="Wingdings" pitchFamily="-110" charset="2"/>
              <a:buChar char="o"/>
              <a:defRPr/>
            </a:pPr>
            <a:r>
              <a:rPr lang="en-US" sz="2100" b="1">
                <a:effectLst>
                  <a:outerShdw blurRad="38100" dist="38100" dir="2700000" algn="tl">
                    <a:srgbClr val="DDDDDD"/>
                  </a:outerShdw>
                </a:effectLst>
              </a:rPr>
              <a:t>Bureau of the Census: www.census.gov</a:t>
            </a:r>
          </a:p>
          <a:p>
            <a:pPr eaLnBrk="1" hangingPunct="1">
              <a:buFont typeface="Wingdings" pitchFamily="-110" charset="2"/>
              <a:buChar char="o"/>
              <a:defRPr/>
            </a:pPr>
            <a:endParaRPr lang="en-US" sz="24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lvl="1" eaLnBrk="1" hangingPunct="1">
              <a:buFont typeface="Wingdings" pitchFamily="-110" charset="2"/>
              <a:buChar char="n"/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</a:rPr>
              <a:t>Best source of data about the U.S.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56A03B-CB6F-4606-AC0A-A1774F58DA1A}" type="slidenum">
              <a:rPr lang="en-US"/>
              <a:pPr/>
              <a:t>22</a:t>
            </a:fld>
            <a:endParaRPr lang="en-US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Historical/Comparative Analysis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110" charset="2"/>
              <a:buChar char="o"/>
              <a:defRPr/>
            </a:pPr>
            <a:endParaRPr lang="en-US" sz="28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Examines the development of social forms over time</a:t>
            </a:r>
          </a:p>
          <a:p>
            <a:pPr eaLnBrk="1" hangingPunct="1">
              <a:buFont typeface="Wingdings" pitchFamily="-110" charset="2"/>
              <a:buChar char="o"/>
              <a:defRPr/>
            </a:pPr>
            <a:endParaRPr lang="en-US" sz="28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Comparing those social forms across cultures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436EAD-CD3E-48A1-8157-E1238FEC3F4B}" type="slidenum">
              <a:rPr lang="en-US"/>
              <a:pPr/>
              <a:t>23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Examples of historical/comparative analysis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Marx’s progression of history seen as “class struggle”</a:t>
            </a:r>
          </a:p>
          <a:p>
            <a:pPr eaLnBrk="1" hangingPunct="1"/>
            <a:endParaRPr lang="en-US" sz="24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Sorokin’s notion of societies that cyclically alternate between “ideational” </a:t>
            </a: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(spiritual &amp; religious factors)</a:t>
            </a: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and “sensate” </a:t>
            </a: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(sense experiences)</a:t>
            </a:r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points of view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B6432B-2F3F-4B3B-8DA6-665311E99CE7}" type="slidenum">
              <a:rPr lang="en-US"/>
              <a:pPr/>
              <a:t>24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Elements of historical/comparative analysis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110" charset="2"/>
              <a:buChar char="o"/>
              <a:defRPr/>
            </a:pPr>
            <a:endParaRPr lang="en-US" sz="28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Usually a qualitative method</a:t>
            </a:r>
          </a:p>
          <a:p>
            <a:pPr eaLnBrk="1" hangingPunct="1">
              <a:buFont typeface="Wingdings" pitchFamily="-110" charset="2"/>
              <a:buChar char="o"/>
              <a:defRPr/>
            </a:pPr>
            <a:endParaRPr lang="en-US" sz="24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Researcher must find patterns among details describing the subject matter</a:t>
            </a:r>
          </a:p>
          <a:p>
            <a:pPr eaLnBrk="1" hangingPunct="1">
              <a:buFont typeface="Wingdings" pitchFamily="-110" charset="2"/>
              <a:buChar char="o"/>
              <a:defRPr/>
            </a:pPr>
            <a:endParaRPr lang="en-US" sz="24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buFont typeface="Wingdings" pitchFamily="-110" charset="2"/>
              <a:buChar char="o"/>
              <a:defRPr/>
            </a:pPr>
            <a:r>
              <a:rPr lang="en-US" sz="24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Often informed by a particular theoretical paradigm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B8087C-31CC-48D9-A63A-2DEC25369B59}" type="slidenum">
              <a:rPr lang="en-US"/>
              <a:pPr/>
              <a:t>3</a:t>
            </a:fld>
            <a:endParaRPr lang="en-US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Three types of unobtrusive research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z="2400" smtClean="0"/>
          </a:p>
          <a:p>
            <a:pPr eaLnBrk="1" hangingPunct="1"/>
            <a:r>
              <a:rPr lang="en-US" sz="2800" b="1" smtClean="0"/>
              <a:t>Content analysis 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Analysis of existing statistics </a:t>
            </a:r>
          </a:p>
          <a:p>
            <a:pPr eaLnBrk="1" hangingPunct="1"/>
            <a:endParaRPr lang="en-US" sz="2800" b="1" smtClean="0"/>
          </a:p>
          <a:p>
            <a:pPr eaLnBrk="1" hangingPunct="1"/>
            <a:r>
              <a:rPr lang="en-US" sz="2800" b="1" smtClean="0"/>
              <a:t>Historical/comparative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F2AF59-7FA7-4905-8E27-DB9F492632D4}" type="slidenum">
              <a:rPr lang="en-US"/>
              <a:pPr/>
              <a:t>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Content Analysis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-110" charset="2"/>
              <a:buChar char="o"/>
              <a:defRPr/>
            </a:pPr>
            <a:endParaRPr lang="en-US" sz="26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pitchFamily="-110" charset="2"/>
              <a:buChar char="o"/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Study of recorded human communications</a:t>
            </a:r>
          </a:p>
          <a:p>
            <a:pPr eaLnBrk="1" hangingPunct="1">
              <a:lnSpc>
                <a:spcPct val="90000"/>
              </a:lnSpc>
              <a:buFont typeface="Wingdings" pitchFamily="-110" charset="2"/>
              <a:buNone/>
              <a:defRPr/>
            </a:pPr>
            <a:endParaRPr lang="en-US" sz="2600" b="1">
              <a:effectLst>
                <a:outerShdw blurRad="38100" dist="38100" dir="2700000" algn="tl">
                  <a:srgbClr val="DDDDDD"/>
                </a:outerShdw>
              </a:effectLst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pitchFamily="-110" charset="2"/>
              <a:buChar char="o"/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Record the content of those communications</a:t>
            </a:r>
            <a:r>
              <a:rPr lang="en-US" sz="2600">
                <a:ea typeface="+mn-ea"/>
                <a:cs typeface="+mn-cs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-110" charset="2"/>
              <a:buChar char="o"/>
              <a:defRPr/>
            </a:pPr>
            <a:endParaRPr lang="en-US" sz="2600"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Font typeface="Wingdings" pitchFamily="-110" charset="2"/>
              <a:buChar char="o"/>
              <a:defRPr/>
            </a:pPr>
            <a:r>
              <a:rPr lang="en-US" sz="2600" b="1"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Two types of content</a:t>
            </a:r>
          </a:p>
          <a:p>
            <a:pPr lvl="1" eaLnBrk="1" hangingPunct="1">
              <a:lnSpc>
                <a:spcPct val="90000"/>
              </a:lnSpc>
              <a:buFont typeface="Wingdings" pitchFamily="-110" charset="2"/>
              <a:buChar char="n"/>
              <a:defRPr/>
            </a:pPr>
            <a:endParaRPr lang="en-US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1" hangingPunct="1">
              <a:lnSpc>
                <a:spcPct val="90000"/>
              </a:lnSpc>
              <a:buFont typeface="Wingdings" pitchFamily="-110" charset="2"/>
              <a:buChar char="n"/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Manifest</a:t>
            </a:r>
          </a:p>
          <a:p>
            <a:pPr lvl="1" eaLnBrk="1" hangingPunct="1">
              <a:lnSpc>
                <a:spcPct val="90000"/>
              </a:lnSpc>
              <a:buFont typeface="Wingdings" pitchFamily="-110" charset="2"/>
              <a:buNone/>
              <a:defRPr/>
            </a:pPr>
            <a:endParaRPr lang="en-US" sz="2000" b="1"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lvl="1" eaLnBrk="1" hangingPunct="1">
              <a:lnSpc>
                <a:spcPct val="90000"/>
              </a:lnSpc>
              <a:buFont typeface="Wingdings" pitchFamily="-110" charset="2"/>
              <a:buChar char="n"/>
              <a:defRPr/>
            </a:pPr>
            <a:r>
              <a:rPr lang="en-US" sz="2000" b="1">
                <a:effectLst>
                  <a:outerShdw blurRad="38100" dist="38100" dir="2700000" algn="tl">
                    <a:srgbClr val="DDDDDD"/>
                  </a:outerShdw>
                </a:effectLst>
              </a:rPr>
              <a:t>Latent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469A98-B33A-4F74-A235-E55662D04F53}" type="slidenum">
              <a:rPr lang="en-US"/>
              <a:pPr/>
              <a:t>5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Manifest content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visible, surface content of a communication</a:t>
            </a:r>
          </a:p>
          <a:p>
            <a:pPr eaLnBrk="1" hangingPunct="1"/>
            <a:endParaRPr lang="en-US" sz="2600" smtClean="0"/>
          </a:p>
          <a:p>
            <a:pPr lvl="1" eaLnBrk="1" hangingPunct="1"/>
            <a:r>
              <a:rPr lang="en-US" sz="2000" b="1" smtClean="0">
                <a:ea typeface="ＭＳ Ｐゴシック" charset="-128"/>
              </a:rPr>
              <a:t>Analogous to a questionnaire with extent of specificity</a:t>
            </a:r>
          </a:p>
          <a:p>
            <a:pPr eaLnBrk="1" hangingPunct="1"/>
            <a:endParaRPr lang="en-US" sz="2000" b="1" smtClean="0"/>
          </a:p>
          <a:p>
            <a:pPr lvl="1" eaLnBrk="1" hangingPunct="1"/>
            <a:r>
              <a:rPr lang="en-US" sz="2000" b="1" smtClean="0">
                <a:ea typeface="ＭＳ Ｐゴシック" charset="-128"/>
              </a:rPr>
              <a:t>Advantage of reliability, but may have some question of validity</a:t>
            </a:r>
          </a:p>
          <a:p>
            <a:pPr eaLnBrk="1" hangingPunct="1"/>
            <a:endParaRPr lang="en-US" sz="2000" b="1" smtClean="0"/>
          </a:p>
          <a:p>
            <a:pPr lvl="1" eaLnBrk="1" hangingPunct="1"/>
            <a:r>
              <a:rPr lang="en-US" sz="2000" b="1" smtClean="0">
                <a:ea typeface="ＭＳ Ｐゴシック" charset="-128"/>
              </a:rPr>
              <a:t>Babbie’s example of erotic novel—can count number of times words like love, kiss, etc. are used in book...but</a:t>
            </a:r>
          </a:p>
          <a:p>
            <a:pPr eaLnBrk="1" hangingPunct="1"/>
            <a:endParaRPr lang="en-US" sz="2000" b="1" smtClean="0"/>
          </a:p>
          <a:p>
            <a:pPr lvl="1" eaLnBrk="1" hangingPunct="1"/>
            <a:r>
              <a:rPr lang="en-US" sz="2000" b="1" smtClean="0">
                <a:ea typeface="ＭＳ Ｐゴシック" charset="-128"/>
              </a:rPr>
              <a:t>Is that a valid measure of eroticism?</a:t>
            </a:r>
          </a:p>
          <a:p>
            <a:pPr lvl="1" eaLnBrk="1" hangingPunct="1">
              <a:buFont typeface="Wingdings" charset="2"/>
              <a:buNone/>
            </a:pPr>
            <a:endParaRPr lang="en-US" sz="2000" b="1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4EAD7C3-BCF8-4E3F-8C60-66CD323EDDC5}" type="slidenum">
              <a:rPr lang="en-US"/>
              <a:pPr/>
              <a:t>6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Latent content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underlying meaning of the content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Questions about reliability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Babbie’s example re: erotic novel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700" b="1" smtClean="0">
                <a:ea typeface="ＭＳ Ｐゴシック" charset="-128"/>
              </a:rPr>
              <a:t>Read entire novel and assess how erotic it is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Might be very different assessments by different coders/readers</a:t>
            </a:r>
          </a:p>
          <a:p>
            <a:pPr eaLnBrk="1" hangingPunct="1">
              <a:lnSpc>
                <a:spcPct val="90000"/>
              </a:lnSpc>
            </a:pPr>
            <a:endParaRPr lang="en-US" sz="2000" b="1" smtClean="0"/>
          </a:p>
          <a:p>
            <a:pPr lvl="1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Might even be different assessment if </a:t>
            </a:r>
            <a:r>
              <a:rPr lang="en-US" sz="1800" b="1" smtClean="0">
                <a:solidFill>
                  <a:schemeClr val="accent2"/>
                </a:solidFill>
                <a:ea typeface="ＭＳ Ｐゴシック" charset="-128"/>
              </a:rPr>
              <a:t>one</a:t>
            </a:r>
            <a:r>
              <a:rPr lang="en-US" sz="1800" b="1" smtClean="0">
                <a:ea typeface="ＭＳ Ｐゴシック" charset="-128"/>
              </a:rPr>
              <a:t> person was the </a:t>
            </a:r>
            <a:r>
              <a:rPr lang="en-US" sz="1800" b="1" smtClean="0">
                <a:solidFill>
                  <a:schemeClr val="accent2"/>
                </a:solidFill>
                <a:ea typeface="ＭＳ Ｐゴシック" charset="-128"/>
              </a:rPr>
              <a:t>ONLY</a:t>
            </a:r>
            <a:r>
              <a:rPr lang="en-US" sz="1800" b="1" smtClean="0">
                <a:ea typeface="ＭＳ Ｐゴシック" charset="-128"/>
              </a:rPr>
              <a:t> reader because no guarantee that definitions will remain same</a:t>
            </a:r>
            <a:endParaRPr lang="en-US" sz="2200" b="1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206DFB-712A-4524-860B-22278347B890}" type="slidenum">
              <a:rPr lang="en-US"/>
              <a:pPr/>
              <a:t>7</a:t>
            </a:fld>
            <a:endParaRPr lang="en-US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Content analysis</a:t>
            </a:r>
            <a:b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</a:br>
            <a:r>
              <a:rPr lang="en-US" sz="20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Local TV news example, content coding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sz="21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Research question</a:t>
            </a:r>
            <a:endParaRPr lang="en-US" sz="240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100" smtClean="0"/>
          </a:p>
          <a:p>
            <a:pPr lvl="1" eaLnBrk="1" hangingPunct="1">
              <a:lnSpc>
                <a:spcPct val="90000"/>
              </a:lnSpc>
            </a:pPr>
            <a:r>
              <a:rPr lang="en-US" sz="1900" b="1" smtClean="0">
                <a:ea typeface="ＭＳ Ｐゴシック" charset="-128"/>
              </a:rPr>
              <a:t>A comparison of the reporting of adult vs. juvenile crime on local TV news stories in the Baltimore and Philadelphia markets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None/>
            </a:pPr>
            <a:endParaRPr lang="en-US" sz="1900" b="1" smtClean="0">
              <a:ea typeface="ＭＳ Ｐゴシック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By offenses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By the characteristics of the suspects and victims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1800" b="1" smtClean="0">
                <a:ea typeface="ＭＳ Ｐゴシック" charset="-128"/>
              </a:rPr>
              <a:t>By the production modes of the story</a:t>
            </a:r>
          </a:p>
          <a:p>
            <a:pPr lvl="2" eaLnBrk="1" hangingPunct="1">
              <a:lnSpc>
                <a:spcPct val="90000"/>
              </a:lnSpc>
            </a:pPr>
            <a:endParaRPr lang="en-US" sz="1800" b="1" smtClean="0">
              <a:ea typeface="ＭＳ Ｐゴシック" charset="-128"/>
            </a:endParaRPr>
          </a:p>
          <a:p>
            <a:pPr lvl="2" eaLnBrk="1" hangingPunct="1">
              <a:lnSpc>
                <a:spcPct val="90000"/>
              </a:lnSpc>
            </a:pPr>
            <a:r>
              <a:rPr lang="en-US" sz="1400" b="1" smtClean="0">
                <a:ea typeface="ＭＳ Ｐゴシック" charset="-128"/>
              </a:rPr>
              <a:t>NOTE: Juvenile crime story=story in which </a:t>
            </a:r>
            <a:r>
              <a:rPr lang="en-US" sz="1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suspect </a:t>
            </a:r>
            <a:r>
              <a:rPr lang="en-US" sz="14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or</a:t>
            </a:r>
            <a:r>
              <a:rPr lang="en-US" sz="1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 victim </a:t>
            </a:r>
            <a:r>
              <a:rPr lang="en-US" sz="1400" b="1" i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or</a:t>
            </a:r>
            <a:r>
              <a:rPr lang="en-US" sz="1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 both</a:t>
            </a:r>
            <a:r>
              <a:rPr lang="en-US" sz="1400" b="1" smtClean="0">
                <a:ea typeface="ＭＳ Ｐゴシック" charset="-128"/>
              </a:rPr>
              <a:t> are under 18 years of age</a:t>
            </a:r>
            <a:endParaRPr lang="en-US" sz="18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  <a:p>
            <a:pPr lvl="2" eaLnBrk="1" hangingPunct="1">
              <a:lnSpc>
                <a:spcPct val="90000"/>
              </a:lnSpc>
            </a:pPr>
            <a:endParaRPr lang="en-US" sz="1800" b="1" smtClean="0">
              <a:effectLst>
                <a:outerShdw blurRad="38100" dist="38100" dir="2700000" algn="tl">
                  <a:srgbClr val="C0C0C0"/>
                </a:outerShdw>
              </a:effectLst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3E44CE-B06A-46C5-87EC-B695BFA160D2}" type="slidenum">
              <a:rPr lang="en-US"/>
              <a:pPr/>
              <a:t>8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Content analysis</a:t>
            </a:r>
            <a:b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</a:br>
            <a:r>
              <a:rPr lang="en-US" sz="20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Local TV news example, content coding, p. 2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400" b="1" i="1" smtClean="0"/>
          </a:p>
          <a:p>
            <a:pPr eaLnBrk="1" hangingPunct="1">
              <a:lnSpc>
                <a:spcPct val="80000"/>
              </a:lnSpc>
            </a:pPr>
            <a:r>
              <a:rPr lang="en-US" sz="24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Sample</a:t>
            </a:r>
          </a:p>
          <a:p>
            <a:pPr eaLnBrk="1" hangingPunct="1">
              <a:lnSpc>
                <a:spcPct val="80000"/>
              </a:lnSpc>
            </a:pPr>
            <a:endParaRPr lang="en-US" sz="2400" b="1" i="1" smtClean="0"/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ea typeface="ＭＳ Ｐゴシック" charset="-128"/>
              </a:rPr>
              <a:t>The videotaped broadcasts of a </a:t>
            </a: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“constructed”</a:t>
            </a:r>
            <a:r>
              <a:rPr lang="en-US" sz="2000" b="1" smtClean="0">
                <a:ea typeface="ＭＳ Ｐゴシック" charset="-128"/>
              </a:rPr>
              <a:t> week of the </a:t>
            </a: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primary</a:t>
            </a:r>
            <a:r>
              <a:rPr lang="en-US" sz="2000" b="1" smtClean="0">
                <a:ea typeface="ＭＳ Ｐゴシック" charset="-128"/>
              </a:rPr>
              <a:t> evening news broadcast…</a:t>
            </a:r>
          </a:p>
          <a:p>
            <a:pPr lvl="1" eaLnBrk="1" hangingPunct="1">
              <a:lnSpc>
                <a:spcPct val="80000"/>
              </a:lnSpc>
            </a:pPr>
            <a:endParaRPr lang="en-US" sz="2000" b="1" smtClean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ea typeface="ＭＳ Ｐゴシック" charset="-128"/>
              </a:rPr>
              <a:t>During March and April 1991, 1992,  1993 and 1996…</a:t>
            </a:r>
          </a:p>
          <a:p>
            <a:pPr lvl="1" eaLnBrk="1" hangingPunct="1">
              <a:lnSpc>
                <a:spcPct val="80000"/>
              </a:lnSpc>
            </a:pPr>
            <a:endParaRPr lang="en-US" sz="2000" b="1" smtClean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ea typeface="ＭＳ Ｐゴシック" charset="-128"/>
              </a:rPr>
              <a:t>For </a:t>
            </a: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all</a:t>
            </a:r>
            <a:r>
              <a:rPr lang="en-US" sz="2000" b="1" smtClean="0">
                <a:ea typeface="ＭＳ Ｐゴシック" charset="-128"/>
              </a:rPr>
              <a:t> stations delivering a regularly scheduled news broadcast to the market</a:t>
            </a:r>
          </a:p>
          <a:p>
            <a:pPr lvl="1" eaLnBrk="1" hangingPunct="1">
              <a:lnSpc>
                <a:spcPct val="80000"/>
              </a:lnSpc>
            </a:pPr>
            <a:endParaRPr lang="en-US" sz="2000" b="1" smtClean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000" b="1" smtClean="0">
                <a:solidFill>
                  <a:srgbClr val="66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ＭＳ Ｐゴシック" charset="-128"/>
              </a:rPr>
              <a:t>Result:</a:t>
            </a:r>
            <a:r>
              <a:rPr lang="en-US" sz="2000" b="1" smtClean="0">
                <a:ea typeface="ＭＳ Ｐゴシック" charset="-128"/>
              </a:rPr>
              <a:t> 153 broadcasts from 11 stations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763702-C0EE-48A5-9658-9DCF4F870EB3}" type="slidenum">
              <a:rPr lang="en-US"/>
              <a:pPr/>
              <a:t>9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Content analysis</a:t>
            </a:r>
            <a:br>
              <a:rPr lang="en-US" sz="2800" b="1"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</a:br>
            <a:r>
              <a:rPr lang="en-US" sz="20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j-ea"/>
                <a:cs typeface="+mj-cs"/>
              </a:rPr>
              <a:t>Local TV news example, content coding, p. 3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110" charset="2"/>
              <a:buChar char="o"/>
              <a:defRPr/>
            </a:pPr>
            <a:endParaRPr lang="en-US" sz="2400" b="1" i="1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o"/>
              <a:defRPr/>
            </a:pPr>
            <a:r>
              <a:rPr lang="en-US" sz="2400" b="1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ea typeface="+mn-ea"/>
                <a:cs typeface="+mn-cs"/>
              </a:rPr>
              <a:t>Unit of analysis</a:t>
            </a:r>
          </a:p>
          <a:p>
            <a:pPr eaLnBrk="1" hangingPunct="1">
              <a:lnSpc>
                <a:spcPct val="80000"/>
              </a:lnSpc>
              <a:buFont typeface="Wingdings" pitchFamily="-110" charset="2"/>
              <a:buChar char="o"/>
              <a:defRPr/>
            </a:pPr>
            <a:endParaRPr lang="en-US" sz="2400" b="1" i="1">
              <a:ea typeface="+mn-ea"/>
              <a:cs typeface="+mn-cs"/>
            </a:endParaRPr>
          </a:p>
          <a:p>
            <a:pPr lvl="1" eaLnBrk="1" hangingPunct="1">
              <a:lnSpc>
                <a:spcPct val="80000"/>
              </a:lnSpc>
              <a:buFont typeface="Wingdings" pitchFamily="-110" charset="2"/>
              <a:buChar char="n"/>
              <a:defRPr/>
            </a:pPr>
            <a:r>
              <a:rPr lang="en-US" sz="2000" b="1"/>
              <a:t>Individual news story</a:t>
            </a:r>
          </a:p>
          <a:p>
            <a:pPr lvl="1" eaLnBrk="1" hangingPunct="1">
              <a:lnSpc>
                <a:spcPct val="80000"/>
              </a:lnSpc>
              <a:buFont typeface="Wingdings" pitchFamily="-110" charset="2"/>
              <a:buChar char="n"/>
              <a:defRPr/>
            </a:pPr>
            <a:endParaRPr lang="en-US" sz="2000" b="1"/>
          </a:p>
          <a:p>
            <a:pPr lvl="1" eaLnBrk="1" hangingPunct="1">
              <a:lnSpc>
                <a:spcPct val="80000"/>
              </a:lnSpc>
              <a:buFont typeface="Wingdings" pitchFamily="-110" charset="2"/>
              <a:buChar char="n"/>
              <a:defRPr/>
            </a:pPr>
            <a:r>
              <a:rPr lang="en-US" sz="2000" b="1">
                <a:solidFill>
                  <a:srgbClr val="6600CC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Result:</a:t>
            </a:r>
            <a:r>
              <a:rPr lang="en-US" sz="2000" b="1"/>
              <a:t> 2400 total stories excluding sports and weather</a:t>
            </a:r>
          </a:p>
          <a:p>
            <a:pPr lvl="1" eaLnBrk="1" hangingPunct="1">
              <a:lnSpc>
                <a:spcPct val="80000"/>
              </a:lnSpc>
              <a:buFont typeface="Wingdings" pitchFamily="-110" charset="2"/>
              <a:buChar char="n"/>
              <a:defRPr/>
            </a:pPr>
            <a:endParaRPr lang="en-US" sz="2000" b="1"/>
          </a:p>
          <a:p>
            <a:pPr lvl="1" eaLnBrk="1" hangingPunct="1">
              <a:lnSpc>
                <a:spcPct val="80000"/>
              </a:lnSpc>
              <a:buFont typeface="Wingdings" pitchFamily="-110" charset="2"/>
              <a:buChar char="n"/>
              <a:defRPr/>
            </a:pPr>
            <a:r>
              <a:rPr lang="en-US" sz="2000" b="1"/>
              <a:t>Over 700 crime stories</a:t>
            </a:r>
            <a:r>
              <a:rPr lang="en-US" sz="1700" b="1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Verdana" pitchFamily="-110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1170</TotalTime>
  <Words>1023</Words>
  <Application>Microsoft Office PowerPoint</Application>
  <PresentationFormat>On-screen Show (4:3)</PresentationFormat>
  <Paragraphs>341</Paragraphs>
  <Slides>24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Verdana</vt:lpstr>
      <vt:lpstr>ＭＳ Ｐゴシック</vt:lpstr>
      <vt:lpstr>Arial</vt:lpstr>
      <vt:lpstr>Wingdings</vt:lpstr>
      <vt:lpstr>Times New Roman</vt:lpstr>
      <vt:lpstr>Arial Unicode MS</vt:lpstr>
      <vt:lpstr>Profile</vt:lpstr>
      <vt:lpstr>Unobtrusive Research UAPP 702: Research Methods for Urban &amp; Public Policy Class Notes</vt:lpstr>
      <vt:lpstr>Unobtrusive Research</vt:lpstr>
      <vt:lpstr>Three types of unobtrusive research</vt:lpstr>
      <vt:lpstr>Content Analysis</vt:lpstr>
      <vt:lpstr>Manifest content</vt:lpstr>
      <vt:lpstr>Latent content</vt:lpstr>
      <vt:lpstr>Content analysis Local TV news example, content coding</vt:lpstr>
      <vt:lpstr>Content analysis Local TV news example, content coding, p. 2</vt:lpstr>
      <vt:lpstr>Content analysis Local TV news example, content coding, p. 3</vt:lpstr>
      <vt:lpstr>Coding instructions for local news</vt:lpstr>
      <vt:lpstr>A news story in New York City</vt:lpstr>
      <vt:lpstr>What do we record?</vt:lpstr>
      <vt:lpstr>Content analysis Local TV news example, content coding, p. 4</vt:lpstr>
      <vt:lpstr>Table 1: In both markets, the race/ethnicity of the victims and suspects most often was not reported or not known</vt:lpstr>
      <vt:lpstr>Advantages of content analysis</vt:lpstr>
      <vt:lpstr>Disadvantages of content analysis</vt:lpstr>
      <vt:lpstr>Analyzing Existing Statistics</vt:lpstr>
      <vt:lpstr>Analyzing Existing Statistics, p.2</vt:lpstr>
      <vt:lpstr>Analyzing Existing Statistics, p.3</vt:lpstr>
      <vt:lpstr>Analyzing Existing Statistics, p.4</vt:lpstr>
      <vt:lpstr>Sources of Existing Statistics</vt:lpstr>
      <vt:lpstr>Historical/Comparative Analysis</vt:lpstr>
      <vt:lpstr>Examples of historical/comparative analysis</vt:lpstr>
      <vt:lpstr>Elements of historical/comparative analysis</vt:lpstr>
    </vt:vector>
  </TitlesOfParts>
  <Company>University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UAPP702/UAPP402</dc:title>
  <dc:subject>Unobtrusive Research</dc:subject>
  <dc:creator>Danilo Yanich</dc:creator>
  <cp:lastModifiedBy>Steven Peuquet</cp:lastModifiedBy>
  <cp:revision>75</cp:revision>
  <dcterms:created xsi:type="dcterms:W3CDTF">2002-10-17T13:40:48Z</dcterms:created>
  <dcterms:modified xsi:type="dcterms:W3CDTF">2011-09-01T18:33:50Z</dcterms:modified>
</cp:coreProperties>
</file>